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Calibri" panose="020F0502020204030204" pitchFamily="34" charset="0"/>
      <p:regular r:id="rId8"/>
      <p:bold r:id="rId9"/>
      <p:italic r:id="rId10"/>
      <p:boldItalic r:id="rId11"/>
    </p:embeddedFont>
    <p:embeddedFont>
      <p:font typeface="Roboto Condensed" panose="02000000000000000000" pitchFamily="2" charset="0"/>
      <p:regular r:id="rId12"/>
    </p:embeddedFont>
    <p:embeddedFont>
      <p:font typeface="Roboto Condensed Bold" panose="02000000000000000000"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6" d="100"/>
          <a:sy n="36" d="100"/>
        </p:scale>
        <p:origin x="1248"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3.svg"/><Relationship Id="rId7" Type="http://schemas.openxmlformats.org/officeDocument/2006/relationships/image" Target="../media/image2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444" r="7444"/>
          <a:stretch>
            <a:fillRect/>
          </a:stretch>
        </p:blipFill>
        <p:spPr>
          <a:xfrm>
            <a:off x="0" y="0"/>
            <a:ext cx="18288000" cy="10287000"/>
          </a:xfrm>
          <a:prstGeom prst="rect">
            <a:avLst/>
          </a:prstGeom>
        </p:spPr>
      </p:pic>
      <p:grpSp>
        <p:nvGrpSpPr>
          <p:cNvPr id="3" name="Group 3"/>
          <p:cNvGrpSpPr/>
          <p:nvPr/>
        </p:nvGrpSpPr>
        <p:grpSpPr>
          <a:xfrm rot="1060987">
            <a:off x="8395022" y="-1603437"/>
            <a:ext cx="12247371" cy="15299036"/>
            <a:chOff x="0" y="0"/>
            <a:chExt cx="3225645" cy="4029376"/>
          </a:xfrm>
        </p:grpSpPr>
        <p:sp>
          <p:nvSpPr>
            <p:cNvPr id="4" name="Freeform 4"/>
            <p:cNvSpPr/>
            <p:nvPr/>
          </p:nvSpPr>
          <p:spPr>
            <a:xfrm>
              <a:off x="0" y="0"/>
              <a:ext cx="3225645" cy="4029376"/>
            </a:xfrm>
            <a:custGeom>
              <a:avLst/>
              <a:gdLst/>
              <a:ahLst/>
              <a:cxnLst/>
              <a:rect l="l" t="t" r="r" b="b"/>
              <a:pathLst>
                <a:path w="3225645" h="4029376">
                  <a:moveTo>
                    <a:pt x="0" y="0"/>
                  </a:moveTo>
                  <a:lnTo>
                    <a:pt x="3225645" y="0"/>
                  </a:lnTo>
                  <a:lnTo>
                    <a:pt x="3225645" y="4029376"/>
                  </a:lnTo>
                  <a:lnTo>
                    <a:pt x="0" y="4029376"/>
                  </a:lnTo>
                  <a:close/>
                </a:path>
              </a:pathLst>
            </a:custGeom>
            <a:solidFill>
              <a:srgbClr val="072227">
                <a:alpha val="89804"/>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345100" y="4012398"/>
            <a:ext cx="9942900" cy="2281254"/>
          </a:xfrm>
          <a:prstGeom prst="rect">
            <a:avLst/>
          </a:prstGeom>
        </p:spPr>
        <p:txBody>
          <a:bodyPr lIns="0" tIns="0" rIns="0" bIns="0" rtlCol="0" anchor="t">
            <a:spAutoFit/>
          </a:bodyPr>
          <a:lstStyle/>
          <a:p>
            <a:pPr algn="ctr">
              <a:lnSpc>
                <a:spcPts val="8966"/>
              </a:lnSpc>
            </a:pPr>
            <a:r>
              <a:rPr lang="en-US" sz="7664">
                <a:solidFill>
                  <a:srgbClr val="3DEDE8"/>
                </a:solidFill>
                <a:latin typeface="Roboto Condensed"/>
              </a:rPr>
              <a:t>CRIME DETECTION SYSTEM</a:t>
            </a:r>
          </a:p>
        </p:txBody>
      </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4385921">
            <a:off x="1811542" y="4050978"/>
            <a:ext cx="13559562" cy="542382"/>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190053" y="-400110"/>
            <a:ext cx="7561508" cy="5198537"/>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800000">
            <a:off x="13411760" y="8542647"/>
            <a:ext cx="5711110" cy="1620528"/>
          </a:xfrm>
          <a:prstGeom prst="rect">
            <a:avLst/>
          </a:prstGeom>
        </p:spPr>
      </p:pic>
      <p:sp>
        <p:nvSpPr>
          <p:cNvPr id="10" name="TextBox 10"/>
          <p:cNvSpPr txBox="1"/>
          <p:nvPr/>
        </p:nvSpPr>
        <p:spPr>
          <a:xfrm>
            <a:off x="9200443" y="6496275"/>
            <a:ext cx="8700597" cy="1082654"/>
          </a:xfrm>
          <a:prstGeom prst="rect">
            <a:avLst/>
          </a:prstGeom>
        </p:spPr>
        <p:txBody>
          <a:bodyPr lIns="0" tIns="0" rIns="0" bIns="0" rtlCol="0" anchor="t">
            <a:spAutoFit/>
          </a:bodyPr>
          <a:lstStyle/>
          <a:p>
            <a:pPr algn="ctr">
              <a:lnSpc>
                <a:spcPts val="8437"/>
              </a:lnSpc>
            </a:pPr>
            <a:r>
              <a:rPr lang="en-US" sz="7211">
                <a:solidFill>
                  <a:srgbClr val="AEFEFF"/>
                </a:solidFill>
                <a:latin typeface="Roboto Condensed Bold"/>
              </a:rPr>
              <a:t>PROJECT PROPOSAL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4790450" y="2767538"/>
            <a:ext cx="27488974" cy="6259363"/>
            <a:chOff x="0" y="0"/>
            <a:chExt cx="7239895" cy="1648556"/>
          </a:xfrm>
        </p:grpSpPr>
        <p:sp>
          <p:nvSpPr>
            <p:cNvPr id="3" name="Freeform 3"/>
            <p:cNvSpPr/>
            <p:nvPr/>
          </p:nvSpPr>
          <p:spPr>
            <a:xfrm>
              <a:off x="0" y="0"/>
              <a:ext cx="7239895" cy="1648557"/>
            </a:xfrm>
            <a:custGeom>
              <a:avLst/>
              <a:gdLst/>
              <a:ahLst/>
              <a:cxnLst/>
              <a:rect l="l" t="t" r="r" b="b"/>
              <a:pathLst>
                <a:path w="7239895" h="1648557">
                  <a:moveTo>
                    <a:pt x="0" y="0"/>
                  </a:moveTo>
                  <a:lnTo>
                    <a:pt x="7239895" y="0"/>
                  </a:lnTo>
                  <a:lnTo>
                    <a:pt x="7239895" y="1648557"/>
                  </a:lnTo>
                  <a:lnTo>
                    <a:pt x="0" y="1648557"/>
                  </a:lnTo>
                  <a:close/>
                </a:path>
              </a:pathLst>
            </a:custGeom>
            <a:solidFill>
              <a:srgbClr val="35858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961804" y="2360788"/>
            <a:ext cx="20337479" cy="813499"/>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flipV="1">
            <a:off x="-331425" y="8620151"/>
            <a:ext cx="20337479" cy="813499"/>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54832" y="-1662478"/>
            <a:ext cx="6471368" cy="4449066"/>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3534685" y="-1284304"/>
            <a:ext cx="6471368" cy="4449066"/>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40034" y="3722919"/>
            <a:ext cx="2947108" cy="3572252"/>
          </a:xfrm>
          <a:prstGeom prst="rect">
            <a:avLst/>
          </a:prstGeom>
        </p:spPr>
      </p:pic>
      <p:pic>
        <p:nvPicPr>
          <p:cNvPr id="10" name="Picture 1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939562" y="3745787"/>
            <a:ext cx="2947108" cy="3572252"/>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23262" y="3722919"/>
            <a:ext cx="2947108" cy="3572252"/>
          </a:xfrm>
          <a:prstGeom prst="rect">
            <a:avLst/>
          </a:prstGeom>
        </p:spPr>
      </p:pic>
      <p:pic>
        <p:nvPicPr>
          <p:cNvPr id="12" name="Picture 12"/>
          <p:cNvPicPr>
            <a:picLocks noChangeAspect="1"/>
          </p:cNvPicPr>
          <p:nvPr/>
        </p:nvPicPr>
        <p:blipFill>
          <a:blip r:embed="rId8"/>
          <a:srcRect l="7904" r="11299" b="11383"/>
          <a:stretch>
            <a:fillRect/>
          </a:stretch>
        </p:blipFill>
        <p:spPr>
          <a:xfrm>
            <a:off x="8312307" y="4582138"/>
            <a:ext cx="2201619" cy="2414711"/>
          </a:xfrm>
          <a:prstGeom prst="rect">
            <a:avLst/>
          </a:prstGeom>
        </p:spPr>
      </p:pic>
      <p:pic>
        <p:nvPicPr>
          <p:cNvPr id="13" name="Picture 13"/>
          <p:cNvPicPr>
            <a:picLocks noChangeAspect="1"/>
          </p:cNvPicPr>
          <p:nvPr/>
        </p:nvPicPr>
        <p:blipFill>
          <a:blip r:embed="rId9"/>
          <a:srcRect r="2218" b="8943"/>
          <a:stretch>
            <a:fillRect/>
          </a:stretch>
        </p:blipFill>
        <p:spPr>
          <a:xfrm>
            <a:off x="14310785" y="4454661"/>
            <a:ext cx="1972062" cy="2542188"/>
          </a:xfrm>
          <a:prstGeom prst="rect">
            <a:avLst/>
          </a:prstGeom>
        </p:spPr>
      </p:pic>
      <p:pic>
        <p:nvPicPr>
          <p:cNvPr id="14" name="Picture 14"/>
          <p:cNvPicPr>
            <a:picLocks noChangeAspect="1"/>
          </p:cNvPicPr>
          <p:nvPr/>
        </p:nvPicPr>
        <p:blipFill>
          <a:blip r:embed="rId10"/>
          <a:srcRect l="8586" r="6685" b="5014"/>
          <a:stretch>
            <a:fillRect/>
          </a:stretch>
        </p:blipFill>
        <p:spPr>
          <a:xfrm>
            <a:off x="1880374" y="4582138"/>
            <a:ext cx="2153938" cy="2414711"/>
          </a:xfrm>
          <a:prstGeom prst="rect">
            <a:avLst/>
          </a:prstGeom>
        </p:spPr>
      </p:pic>
      <p:sp>
        <p:nvSpPr>
          <p:cNvPr id="15" name="TextBox 15"/>
          <p:cNvSpPr txBox="1"/>
          <p:nvPr/>
        </p:nvSpPr>
        <p:spPr>
          <a:xfrm>
            <a:off x="5860564" y="874560"/>
            <a:ext cx="6566871" cy="919480"/>
          </a:xfrm>
          <a:prstGeom prst="rect">
            <a:avLst/>
          </a:prstGeom>
        </p:spPr>
        <p:txBody>
          <a:bodyPr lIns="0" tIns="0" rIns="0" bIns="0" rtlCol="0" anchor="t">
            <a:spAutoFit/>
          </a:bodyPr>
          <a:lstStyle/>
          <a:p>
            <a:pPr algn="ctr">
              <a:lnSpc>
                <a:spcPts val="7039"/>
              </a:lnSpc>
            </a:pPr>
            <a:r>
              <a:rPr lang="en-US" sz="6399">
                <a:solidFill>
                  <a:srgbClr val="3DEDE8"/>
                </a:solidFill>
                <a:latin typeface="Roboto Condensed Bold"/>
              </a:rPr>
              <a:t>Meet Our Team</a:t>
            </a:r>
          </a:p>
        </p:txBody>
      </p:sp>
      <p:sp>
        <p:nvSpPr>
          <p:cNvPr id="16" name="TextBox 16"/>
          <p:cNvSpPr txBox="1"/>
          <p:nvPr/>
        </p:nvSpPr>
        <p:spPr>
          <a:xfrm>
            <a:off x="1548010" y="7426481"/>
            <a:ext cx="2731157" cy="459105"/>
          </a:xfrm>
          <a:prstGeom prst="rect">
            <a:avLst/>
          </a:prstGeom>
        </p:spPr>
        <p:txBody>
          <a:bodyPr lIns="0" tIns="0" rIns="0" bIns="0" rtlCol="0" anchor="t">
            <a:spAutoFit/>
          </a:bodyPr>
          <a:lstStyle/>
          <a:p>
            <a:pPr algn="ctr">
              <a:lnSpc>
                <a:spcPts val="3509"/>
              </a:lnSpc>
            </a:pPr>
            <a:r>
              <a:rPr lang="en-US" sz="3000">
                <a:solidFill>
                  <a:srgbClr val="AEFEFF"/>
                </a:solidFill>
                <a:latin typeface="Roboto Condensed"/>
              </a:rPr>
              <a:t>Sutharsan.V</a:t>
            </a:r>
          </a:p>
        </p:txBody>
      </p:sp>
      <p:sp>
        <p:nvSpPr>
          <p:cNvPr id="17" name="TextBox 17"/>
          <p:cNvSpPr txBox="1"/>
          <p:nvPr/>
        </p:nvSpPr>
        <p:spPr>
          <a:xfrm>
            <a:off x="8047538" y="7426481"/>
            <a:ext cx="2731157" cy="459105"/>
          </a:xfrm>
          <a:prstGeom prst="rect">
            <a:avLst/>
          </a:prstGeom>
        </p:spPr>
        <p:txBody>
          <a:bodyPr lIns="0" tIns="0" rIns="0" bIns="0" rtlCol="0" anchor="t">
            <a:spAutoFit/>
          </a:bodyPr>
          <a:lstStyle/>
          <a:p>
            <a:pPr algn="ctr">
              <a:lnSpc>
                <a:spcPts val="3509"/>
              </a:lnSpc>
            </a:pPr>
            <a:r>
              <a:rPr lang="en-US" sz="3000">
                <a:solidFill>
                  <a:srgbClr val="AEFEFF"/>
                </a:solidFill>
                <a:latin typeface="Roboto Condensed"/>
              </a:rPr>
              <a:t>Barath Balaji</a:t>
            </a:r>
          </a:p>
        </p:txBody>
      </p:sp>
      <p:sp>
        <p:nvSpPr>
          <p:cNvPr id="18" name="TextBox 18"/>
          <p:cNvSpPr txBox="1"/>
          <p:nvPr/>
        </p:nvSpPr>
        <p:spPr>
          <a:xfrm>
            <a:off x="13931237" y="7426481"/>
            <a:ext cx="2731157" cy="459105"/>
          </a:xfrm>
          <a:prstGeom prst="rect">
            <a:avLst/>
          </a:prstGeom>
        </p:spPr>
        <p:txBody>
          <a:bodyPr lIns="0" tIns="0" rIns="0" bIns="0" rtlCol="0" anchor="t">
            <a:spAutoFit/>
          </a:bodyPr>
          <a:lstStyle/>
          <a:p>
            <a:pPr algn="ctr">
              <a:lnSpc>
                <a:spcPts val="3509"/>
              </a:lnSpc>
            </a:pPr>
            <a:r>
              <a:rPr lang="en-US" sz="3000">
                <a:solidFill>
                  <a:srgbClr val="AEFEFF"/>
                </a:solidFill>
                <a:latin typeface="Roboto Condensed"/>
              </a:rPr>
              <a:t>Nishanth.D</a:t>
            </a:r>
          </a:p>
        </p:txBody>
      </p:sp>
      <p:sp>
        <p:nvSpPr>
          <p:cNvPr id="19" name="TextBox 19"/>
          <p:cNvSpPr txBox="1"/>
          <p:nvPr/>
        </p:nvSpPr>
        <p:spPr>
          <a:xfrm>
            <a:off x="1707408" y="7876061"/>
            <a:ext cx="2412361" cy="459105"/>
          </a:xfrm>
          <a:prstGeom prst="rect">
            <a:avLst/>
          </a:prstGeom>
        </p:spPr>
        <p:txBody>
          <a:bodyPr lIns="0" tIns="0" rIns="0" bIns="0" rtlCol="0" anchor="t">
            <a:spAutoFit/>
          </a:bodyPr>
          <a:lstStyle/>
          <a:p>
            <a:pPr algn="ctr">
              <a:lnSpc>
                <a:spcPts val="3509"/>
              </a:lnSpc>
            </a:pPr>
            <a:r>
              <a:rPr lang="en-US" sz="3000">
                <a:solidFill>
                  <a:srgbClr val="FFFFFF"/>
                </a:solidFill>
                <a:latin typeface="Roboto Condensed"/>
              </a:rPr>
              <a:t>Testing lead</a:t>
            </a:r>
          </a:p>
        </p:txBody>
      </p:sp>
      <p:sp>
        <p:nvSpPr>
          <p:cNvPr id="20" name="TextBox 20"/>
          <p:cNvSpPr txBox="1"/>
          <p:nvPr/>
        </p:nvSpPr>
        <p:spPr>
          <a:xfrm>
            <a:off x="8206936" y="7876061"/>
            <a:ext cx="2412361" cy="459105"/>
          </a:xfrm>
          <a:prstGeom prst="rect">
            <a:avLst/>
          </a:prstGeom>
        </p:spPr>
        <p:txBody>
          <a:bodyPr lIns="0" tIns="0" rIns="0" bIns="0" rtlCol="0" anchor="t">
            <a:spAutoFit/>
          </a:bodyPr>
          <a:lstStyle/>
          <a:p>
            <a:pPr algn="ctr">
              <a:lnSpc>
                <a:spcPts val="3509"/>
              </a:lnSpc>
            </a:pPr>
            <a:r>
              <a:rPr lang="en-US" sz="3000">
                <a:solidFill>
                  <a:srgbClr val="FFFFFF"/>
                </a:solidFill>
                <a:latin typeface="Roboto Condensed"/>
              </a:rPr>
              <a:t>Team Lead</a:t>
            </a:r>
          </a:p>
        </p:txBody>
      </p:sp>
      <p:sp>
        <p:nvSpPr>
          <p:cNvPr id="21" name="TextBox 21"/>
          <p:cNvSpPr txBox="1"/>
          <p:nvPr/>
        </p:nvSpPr>
        <p:spPr>
          <a:xfrm>
            <a:off x="14090635" y="7876061"/>
            <a:ext cx="2412361" cy="459105"/>
          </a:xfrm>
          <a:prstGeom prst="rect">
            <a:avLst/>
          </a:prstGeom>
        </p:spPr>
        <p:txBody>
          <a:bodyPr lIns="0" tIns="0" rIns="0" bIns="0" rtlCol="0" anchor="t">
            <a:spAutoFit/>
          </a:bodyPr>
          <a:lstStyle/>
          <a:p>
            <a:pPr algn="ctr">
              <a:lnSpc>
                <a:spcPts val="3509"/>
              </a:lnSpc>
            </a:pPr>
            <a:r>
              <a:rPr lang="en-US" sz="3000">
                <a:solidFill>
                  <a:srgbClr val="FFFFFF"/>
                </a:solidFill>
                <a:latin typeface="Roboto Condensed"/>
              </a:rPr>
              <a:t>Developer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16230600" cy="8182927"/>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3614769" y="8389485"/>
            <a:ext cx="5520044" cy="3795030"/>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6887969" y="-868815"/>
            <a:ext cx="5520044" cy="3795030"/>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58541" y="-1897515"/>
            <a:ext cx="5520044" cy="3795030"/>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18563" y="7314112"/>
            <a:ext cx="5520044" cy="3795030"/>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578100" y="3567937"/>
            <a:ext cx="4041619" cy="3248070"/>
          </a:xfrm>
          <a:prstGeom prst="rect">
            <a:avLst/>
          </a:prstGeom>
        </p:spPr>
      </p:pic>
      <p:sp>
        <p:nvSpPr>
          <p:cNvPr id="8" name="TextBox 8"/>
          <p:cNvSpPr txBox="1"/>
          <p:nvPr/>
        </p:nvSpPr>
        <p:spPr>
          <a:xfrm>
            <a:off x="2489950" y="4069935"/>
            <a:ext cx="9277835" cy="2251902"/>
          </a:xfrm>
          <a:prstGeom prst="rect">
            <a:avLst/>
          </a:prstGeom>
        </p:spPr>
        <p:txBody>
          <a:bodyPr lIns="0" tIns="0" rIns="0" bIns="0" rtlCol="0" anchor="t">
            <a:spAutoFit/>
          </a:bodyPr>
          <a:lstStyle/>
          <a:p>
            <a:pPr marL="662324" lvl="1" indent="-331162">
              <a:lnSpc>
                <a:spcPts val="3589"/>
              </a:lnSpc>
              <a:buFont typeface="Arial"/>
              <a:buChar char="•"/>
            </a:pPr>
            <a:r>
              <a:rPr lang="en-US" sz="3067">
                <a:solidFill>
                  <a:srgbClr val="FFFFFF"/>
                </a:solidFill>
                <a:latin typeface="Roboto Condensed"/>
              </a:rPr>
              <a:t>To implement a fully embeded Crime detection system using OpenCV.</a:t>
            </a:r>
          </a:p>
          <a:p>
            <a:pPr marL="662324" lvl="1" indent="-331162">
              <a:lnSpc>
                <a:spcPts val="3589"/>
              </a:lnSpc>
              <a:buFont typeface="Arial"/>
              <a:buChar char="•"/>
            </a:pPr>
            <a:r>
              <a:rPr lang="en-US" sz="3067">
                <a:solidFill>
                  <a:srgbClr val="FFFFFF"/>
                </a:solidFill>
                <a:latin typeface="Roboto Condensed"/>
              </a:rPr>
              <a:t>To make the project in low budget and as user friendly.</a:t>
            </a:r>
          </a:p>
          <a:p>
            <a:pPr marL="662324" lvl="1" indent="-331162">
              <a:lnSpc>
                <a:spcPts val="3589"/>
              </a:lnSpc>
              <a:buFont typeface="Arial"/>
              <a:buChar char="•"/>
            </a:pPr>
            <a:r>
              <a:rPr lang="en-US" sz="3067">
                <a:solidFill>
                  <a:srgbClr val="FFFFFF"/>
                </a:solidFill>
                <a:latin typeface="Roboto Condensed"/>
              </a:rPr>
              <a:t>To make the project to work on all situations and environment.</a:t>
            </a:r>
          </a:p>
        </p:txBody>
      </p:sp>
      <p:sp>
        <p:nvSpPr>
          <p:cNvPr id="9" name="TextBox 9"/>
          <p:cNvSpPr txBox="1"/>
          <p:nvPr/>
        </p:nvSpPr>
        <p:spPr>
          <a:xfrm>
            <a:off x="2489950" y="2610103"/>
            <a:ext cx="7056457" cy="957834"/>
          </a:xfrm>
          <a:prstGeom prst="rect">
            <a:avLst/>
          </a:prstGeom>
        </p:spPr>
        <p:txBody>
          <a:bodyPr lIns="0" tIns="0" rIns="0" bIns="0" rtlCol="0" anchor="t">
            <a:spAutoFit/>
          </a:bodyPr>
          <a:lstStyle/>
          <a:p>
            <a:pPr>
              <a:lnSpc>
                <a:spcPts val="7487"/>
              </a:lnSpc>
            </a:pPr>
            <a:r>
              <a:rPr lang="en-US" sz="6399">
                <a:solidFill>
                  <a:srgbClr val="3DEDE8"/>
                </a:solidFill>
                <a:latin typeface="Roboto Condensed"/>
              </a:rPr>
              <a:t>Objective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5521075" y="-377508"/>
            <a:ext cx="27488974" cy="3086100"/>
            <a:chOff x="0" y="0"/>
            <a:chExt cx="7239895" cy="812800"/>
          </a:xfrm>
        </p:grpSpPr>
        <p:sp>
          <p:nvSpPr>
            <p:cNvPr id="3" name="Freeform 3"/>
            <p:cNvSpPr/>
            <p:nvPr/>
          </p:nvSpPr>
          <p:spPr>
            <a:xfrm>
              <a:off x="0" y="0"/>
              <a:ext cx="7239895" cy="812800"/>
            </a:xfrm>
            <a:custGeom>
              <a:avLst/>
              <a:gdLst/>
              <a:ahLst/>
              <a:cxnLst/>
              <a:rect l="l" t="t" r="r" b="b"/>
              <a:pathLst>
                <a:path w="7239895" h="812800">
                  <a:moveTo>
                    <a:pt x="0" y="0"/>
                  </a:moveTo>
                  <a:lnTo>
                    <a:pt x="7239895" y="0"/>
                  </a:lnTo>
                  <a:lnTo>
                    <a:pt x="7239895" y="812800"/>
                  </a:lnTo>
                  <a:lnTo>
                    <a:pt x="0" y="812800"/>
                  </a:lnTo>
                  <a:close/>
                </a:path>
              </a:pathLst>
            </a:custGeom>
            <a:solidFill>
              <a:srgbClr val="35858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2339060"/>
            <a:ext cx="18476613" cy="739065"/>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086438"/>
            <a:ext cx="5520044" cy="3795030"/>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3297375" y="-1086438"/>
            <a:ext cx="5520044" cy="3795030"/>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515846" y="3507257"/>
            <a:ext cx="8551737" cy="5751043"/>
          </a:xfrm>
          <a:prstGeom prst="rect">
            <a:avLst/>
          </a:prstGeom>
        </p:spPr>
      </p:pic>
      <p:grpSp>
        <p:nvGrpSpPr>
          <p:cNvPr id="9" name="Group 9"/>
          <p:cNvGrpSpPr>
            <a:grpSpLocks noChangeAspect="1"/>
          </p:cNvGrpSpPr>
          <p:nvPr/>
        </p:nvGrpSpPr>
        <p:grpSpPr>
          <a:xfrm>
            <a:off x="717432" y="5102767"/>
            <a:ext cx="5809169" cy="3595951"/>
            <a:chOff x="0" y="0"/>
            <a:chExt cx="6973570" cy="4316730"/>
          </a:xfrm>
        </p:grpSpPr>
        <p:sp>
          <p:nvSpPr>
            <p:cNvPr id="10" name="Freeform 10"/>
            <p:cNvSpPr/>
            <p:nvPr/>
          </p:nvSpPr>
          <p:spPr>
            <a:xfrm>
              <a:off x="0" y="0"/>
              <a:ext cx="6973570" cy="4316730"/>
            </a:xfrm>
            <a:custGeom>
              <a:avLst/>
              <a:gdLst/>
              <a:ahLst/>
              <a:cxnLst/>
              <a:rect l="l" t="t" r="r" b="b"/>
              <a:pathLst>
                <a:path w="6973570" h="4316730">
                  <a:moveTo>
                    <a:pt x="6228080" y="0"/>
                  </a:moveTo>
                  <a:lnTo>
                    <a:pt x="0" y="0"/>
                  </a:lnTo>
                  <a:lnTo>
                    <a:pt x="0" y="4316730"/>
                  </a:lnTo>
                  <a:lnTo>
                    <a:pt x="6973570" y="4316730"/>
                  </a:lnTo>
                  <a:lnTo>
                    <a:pt x="6973570" y="745490"/>
                  </a:lnTo>
                  <a:close/>
                </a:path>
              </a:pathLst>
            </a:custGeom>
            <a:blipFill>
              <a:blip r:embed="rId8"/>
              <a:stretch>
                <a:fillRect t="-3815" b="-3815"/>
              </a:stretch>
            </a:blipFill>
          </p:spPr>
        </p:sp>
        <p:sp>
          <p:nvSpPr>
            <p:cNvPr id="11" name="Freeform 11"/>
            <p:cNvSpPr/>
            <p:nvPr/>
          </p:nvSpPr>
          <p:spPr>
            <a:xfrm>
              <a:off x="6228080" y="0"/>
              <a:ext cx="745490" cy="745490"/>
            </a:xfrm>
            <a:custGeom>
              <a:avLst/>
              <a:gdLst/>
              <a:ahLst/>
              <a:cxnLst/>
              <a:rect l="l" t="t" r="r" b="b"/>
              <a:pathLst>
                <a:path w="745490" h="745490">
                  <a:moveTo>
                    <a:pt x="0" y="0"/>
                  </a:moveTo>
                  <a:lnTo>
                    <a:pt x="0" y="745490"/>
                  </a:lnTo>
                  <a:lnTo>
                    <a:pt x="745490" y="745490"/>
                  </a:lnTo>
                  <a:close/>
                </a:path>
              </a:pathLst>
            </a:custGeom>
            <a:solidFill>
              <a:srgbClr val="35858B"/>
            </a:solidFill>
          </p:spPr>
        </p:sp>
      </p:grpSp>
      <p:sp>
        <p:nvSpPr>
          <p:cNvPr id="12" name="TextBox 12"/>
          <p:cNvSpPr txBox="1"/>
          <p:nvPr/>
        </p:nvSpPr>
        <p:spPr>
          <a:xfrm>
            <a:off x="5615772" y="691388"/>
            <a:ext cx="7056457" cy="957834"/>
          </a:xfrm>
          <a:prstGeom prst="rect">
            <a:avLst/>
          </a:prstGeom>
        </p:spPr>
        <p:txBody>
          <a:bodyPr lIns="0" tIns="0" rIns="0" bIns="0" rtlCol="0" anchor="t">
            <a:spAutoFit/>
          </a:bodyPr>
          <a:lstStyle/>
          <a:p>
            <a:pPr algn="ctr">
              <a:lnSpc>
                <a:spcPts val="7487"/>
              </a:lnSpc>
            </a:pPr>
            <a:r>
              <a:rPr lang="en-US" sz="6399">
                <a:solidFill>
                  <a:srgbClr val="FFFFFF"/>
                </a:solidFill>
                <a:latin typeface="Roboto Condensed"/>
              </a:rPr>
              <a:t>Abstract</a:t>
            </a:r>
          </a:p>
        </p:txBody>
      </p:sp>
      <p:sp>
        <p:nvSpPr>
          <p:cNvPr id="13" name="TextBox 13"/>
          <p:cNvSpPr txBox="1"/>
          <p:nvPr/>
        </p:nvSpPr>
        <p:spPr>
          <a:xfrm>
            <a:off x="7638217" y="3507257"/>
            <a:ext cx="9621083" cy="2489386"/>
          </a:xfrm>
          <a:prstGeom prst="rect">
            <a:avLst/>
          </a:prstGeom>
        </p:spPr>
        <p:txBody>
          <a:bodyPr lIns="0" tIns="0" rIns="0" bIns="0" rtlCol="0" anchor="t">
            <a:spAutoFit/>
          </a:bodyPr>
          <a:lstStyle/>
          <a:p>
            <a:pPr marL="730223" lvl="1" indent="-365112" algn="just">
              <a:lnSpc>
                <a:spcPts val="3957"/>
              </a:lnSpc>
              <a:buFont typeface="Arial"/>
              <a:buChar char="•"/>
            </a:pPr>
            <a:r>
              <a:rPr lang="en-US" sz="3382">
                <a:solidFill>
                  <a:srgbClr val="FFFFFF"/>
                </a:solidFill>
                <a:latin typeface="Roboto Condensed"/>
              </a:rPr>
              <a:t>Crime detection system using OpenCV, and AI is an innovative solution to overcome and solve numerous crimes happening in and around us. This project helps to identify the culprit in fraction of seconds using AI and OpenCV. .</a:t>
            </a:r>
          </a:p>
        </p:txBody>
      </p:sp>
      <p:sp>
        <p:nvSpPr>
          <p:cNvPr id="14" name="TextBox 14"/>
          <p:cNvSpPr txBox="1"/>
          <p:nvPr/>
        </p:nvSpPr>
        <p:spPr>
          <a:xfrm>
            <a:off x="7638217" y="6306578"/>
            <a:ext cx="10246913" cy="3590811"/>
          </a:xfrm>
          <a:prstGeom prst="rect">
            <a:avLst/>
          </a:prstGeom>
        </p:spPr>
        <p:txBody>
          <a:bodyPr lIns="0" tIns="0" rIns="0" bIns="0" rtlCol="0" anchor="t">
            <a:spAutoFit/>
          </a:bodyPr>
          <a:lstStyle/>
          <a:p>
            <a:pPr marL="729631" lvl="1" indent="-364815">
              <a:lnSpc>
                <a:spcPts val="4731"/>
              </a:lnSpc>
              <a:buFont typeface="Arial"/>
              <a:buChar char="•"/>
            </a:pPr>
            <a:r>
              <a:rPr lang="en-US" sz="3379">
                <a:solidFill>
                  <a:srgbClr val="FFFFFF"/>
                </a:solidFill>
                <a:latin typeface="Roboto Condensed"/>
              </a:rPr>
              <a:t>This project will consist of all the tools and applications needed for each scenario like house robbery, Bike theft, etc. The input is given as image data using real time web cam.The input is given as image data using real time web cam.The technologies used in this project is OpenCV ,AI, ML, Neural Networks (Media pipe).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16230600" cy="8182927"/>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3614769" y="8389485"/>
            <a:ext cx="5520044" cy="3795030"/>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6887969" y="-868815"/>
            <a:ext cx="5520044" cy="3795030"/>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58541" y="-1897515"/>
            <a:ext cx="5520044" cy="3795030"/>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18563" y="7314112"/>
            <a:ext cx="5520044" cy="3795030"/>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751426" y="4450935"/>
            <a:ext cx="3136543" cy="2485710"/>
          </a:xfrm>
          <a:prstGeom prst="rect">
            <a:avLst/>
          </a:prstGeom>
        </p:spPr>
      </p:pic>
      <p:sp>
        <p:nvSpPr>
          <p:cNvPr id="8" name="TextBox 8"/>
          <p:cNvSpPr txBox="1"/>
          <p:nvPr/>
        </p:nvSpPr>
        <p:spPr>
          <a:xfrm>
            <a:off x="2489950" y="4441410"/>
            <a:ext cx="9753339" cy="1773555"/>
          </a:xfrm>
          <a:prstGeom prst="rect">
            <a:avLst/>
          </a:prstGeom>
        </p:spPr>
        <p:txBody>
          <a:bodyPr lIns="0" tIns="0" rIns="0" bIns="0" rtlCol="0" anchor="t">
            <a:spAutoFit/>
          </a:bodyPr>
          <a:lstStyle/>
          <a:p>
            <a:pPr marL="647700" lvl="1" indent="-323850">
              <a:lnSpc>
                <a:spcPts val="3509"/>
              </a:lnSpc>
              <a:buFont typeface="Arial"/>
              <a:buChar char="•"/>
            </a:pPr>
            <a:r>
              <a:rPr lang="en-US" sz="3000">
                <a:solidFill>
                  <a:srgbClr val="FFFFFF"/>
                </a:solidFill>
                <a:latin typeface="Roboto Condensed"/>
              </a:rPr>
              <a:t> Online att system - </a:t>
            </a:r>
            <a:r>
              <a:rPr lang="en-US" sz="3000" u="sng">
                <a:solidFill>
                  <a:srgbClr val="3DEDE8"/>
                </a:solidFill>
                <a:latin typeface="Roboto Condensed"/>
              </a:rPr>
              <a:t>https://www.ijert.org/research/online-attendance-system-IJERTCONV5IS09052.pdf</a:t>
            </a:r>
          </a:p>
          <a:p>
            <a:pPr marL="647700" lvl="1" indent="-323850">
              <a:lnSpc>
                <a:spcPts val="3509"/>
              </a:lnSpc>
              <a:buFont typeface="Arial"/>
              <a:buChar char="•"/>
            </a:pPr>
            <a:r>
              <a:rPr lang="en-US" sz="3000">
                <a:solidFill>
                  <a:srgbClr val="FFFFFF"/>
                </a:solidFill>
                <a:latin typeface="Roboto Condensed"/>
              </a:rPr>
              <a:t>Face detection system - </a:t>
            </a:r>
            <a:r>
              <a:rPr lang="en-US" sz="3000" u="sng">
                <a:solidFill>
                  <a:srgbClr val="3DEDE8"/>
                </a:solidFill>
                <a:latin typeface="Roboto Condensed"/>
              </a:rPr>
              <a:t>https://arxiv.org/ftp/arxiv/papers/1901/1901.02452.pdf</a:t>
            </a:r>
          </a:p>
        </p:txBody>
      </p:sp>
      <p:sp>
        <p:nvSpPr>
          <p:cNvPr id="9" name="TextBox 9"/>
          <p:cNvSpPr txBox="1"/>
          <p:nvPr/>
        </p:nvSpPr>
        <p:spPr>
          <a:xfrm>
            <a:off x="2489950" y="2610103"/>
            <a:ext cx="7056457" cy="957834"/>
          </a:xfrm>
          <a:prstGeom prst="rect">
            <a:avLst/>
          </a:prstGeom>
        </p:spPr>
        <p:txBody>
          <a:bodyPr lIns="0" tIns="0" rIns="0" bIns="0" rtlCol="0" anchor="t">
            <a:spAutoFit/>
          </a:bodyPr>
          <a:lstStyle/>
          <a:p>
            <a:pPr>
              <a:lnSpc>
                <a:spcPts val="7487"/>
              </a:lnSpc>
            </a:pPr>
            <a:r>
              <a:rPr lang="en-US" sz="6399">
                <a:solidFill>
                  <a:srgbClr val="3DEDE8"/>
                </a:solidFill>
                <a:latin typeface="Roboto Condensed"/>
              </a:rPr>
              <a:t>References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8252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5753937" cy="5883530"/>
          </a:xfrm>
          <a:prstGeom prst="rect">
            <a:avLst/>
          </a:prstGeom>
        </p:spPr>
      </p:pic>
      <p:pic>
        <p:nvPicPr>
          <p:cNvPr id="3" name="Picture 3"/>
          <p:cNvPicPr>
            <a:picLocks noChangeAspect="1"/>
          </p:cNvPicPr>
          <p:nvPr/>
        </p:nvPicPr>
        <p:blipFill>
          <a:blip r:embed="rId3"/>
          <a:srcRect/>
          <a:stretch>
            <a:fillRect/>
          </a:stretch>
        </p:blipFill>
        <p:spPr>
          <a:xfrm>
            <a:off x="5753937" y="4027892"/>
            <a:ext cx="8349370" cy="6259108"/>
          </a:xfrm>
          <a:prstGeom prst="rect">
            <a:avLst/>
          </a:prstGeom>
        </p:spPr>
      </p:pic>
      <p:pic>
        <p:nvPicPr>
          <p:cNvPr id="4" name="Picture 4"/>
          <p:cNvPicPr>
            <a:picLocks noChangeAspect="1"/>
          </p:cNvPicPr>
          <p:nvPr/>
        </p:nvPicPr>
        <p:blipFill>
          <a:blip r:embed="rId4"/>
          <a:srcRect t="3739" b="3739"/>
          <a:stretch>
            <a:fillRect/>
          </a:stretch>
        </p:blipFill>
        <p:spPr>
          <a:xfrm>
            <a:off x="0" y="5946356"/>
            <a:ext cx="5753937" cy="4340644"/>
          </a:xfrm>
          <a:prstGeom prst="rect">
            <a:avLst/>
          </a:prstGeom>
        </p:spPr>
      </p:pic>
      <p:pic>
        <p:nvPicPr>
          <p:cNvPr id="5" name="Picture 5"/>
          <p:cNvPicPr>
            <a:picLocks noChangeAspect="1"/>
          </p:cNvPicPr>
          <p:nvPr/>
        </p:nvPicPr>
        <p:blipFill>
          <a:blip r:embed="rId5"/>
          <a:srcRect t="1183"/>
          <a:stretch>
            <a:fillRect/>
          </a:stretch>
        </p:blipFill>
        <p:spPr>
          <a:xfrm>
            <a:off x="13328508" y="3754885"/>
            <a:ext cx="4959492" cy="6532115"/>
          </a:xfrm>
          <a:prstGeom prst="rect">
            <a:avLst/>
          </a:prstGeom>
        </p:spPr>
      </p:pic>
      <p:pic>
        <p:nvPicPr>
          <p:cNvPr id="6" name="Picture 6"/>
          <p:cNvPicPr>
            <a:picLocks noChangeAspect="1"/>
          </p:cNvPicPr>
          <p:nvPr/>
        </p:nvPicPr>
        <p:blipFill>
          <a:blip r:embed="rId6"/>
          <a:srcRect/>
          <a:stretch>
            <a:fillRect/>
          </a:stretch>
        </p:blipFill>
        <p:spPr>
          <a:xfrm>
            <a:off x="5753937" y="-340133"/>
            <a:ext cx="5251928" cy="4368025"/>
          </a:xfrm>
          <a:prstGeom prst="rect">
            <a:avLst/>
          </a:prstGeom>
        </p:spPr>
      </p:pic>
      <p:pic>
        <p:nvPicPr>
          <p:cNvPr id="7" name="Picture 7"/>
          <p:cNvPicPr>
            <a:picLocks noChangeAspect="1"/>
          </p:cNvPicPr>
          <p:nvPr/>
        </p:nvPicPr>
        <p:blipFill>
          <a:blip r:embed="rId7"/>
          <a:srcRect l="3388" t="14358" b="14358"/>
          <a:stretch>
            <a:fillRect/>
          </a:stretch>
        </p:blipFill>
        <p:spPr>
          <a:xfrm>
            <a:off x="11005865" y="0"/>
            <a:ext cx="7282135" cy="402789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TotalTime>
  <Words>205</Words>
  <Application>Microsoft Office PowerPoint</Application>
  <PresentationFormat>Custom</PresentationFormat>
  <Paragraphs>19</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Roboto Condensed Bold</vt:lpstr>
      <vt:lpstr>Roboto Condensed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Robbery detection system</dc:title>
  <cp:lastModifiedBy>Nishanth Damodar</cp:lastModifiedBy>
  <cp:revision>2</cp:revision>
  <dcterms:created xsi:type="dcterms:W3CDTF">2006-08-16T00:00:00Z</dcterms:created>
  <dcterms:modified xsi:type="dcterms:W3CDTF">2022-07-24T14:58:02Z</dcterms:modified>
  <dc:identifier>DAFGkKOaRis</dc:identifier>
</cp:coreProperties>
</file>